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</p:sldIdLst>
  <p:sldSz cy="5143500" cx="9144000"/>
  <p:notesSz cx="6858000" cy="9144000"/>
  <p:embeddedFontLst>
    <p:embeddedFont>
      <p:font typeface="Average"/>
      <p:regular r:id="rId65"/>
    </p:embeddedFont>
    <p:embeddedFont>
      <p:font typeface="Oswald"/>
      <p:regular r:id="rId66"/>
      <p:bold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font" Target="fonts/Oswald-regular.fntdata"/><Relationship Id="rId21" Type="http://schemas.openxmlformats.org/officeDocument/2006/relationships/slide" Target="slides/slide16.xml"/><Relationship Id="rId65" Type="http://schemas.openxmlformats.org/officeDocument/2006/relationships/font" Target="fonts/Average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7" Type="http://schemas.openxmlformats.org/officeDocument/2006/relationships/font" Target="fonts/Oswald-bold.fnt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f4d81c0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f4d81c0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ee5f54473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ee5f54473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ee5f54473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ee5f54473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ee5f54473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ee5f54473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f72d8950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f72d8950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ee5f5447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ee5f5447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f72d8950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f72d8950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https://pytorch.org/docs/stable/nn.html#convolution-functions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4f4d81c065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4f4d81c065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cc446b9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cc446b9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f8173185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f8173185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f8173185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f8173185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f72d8950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f72d8950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f8173185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f8173185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f72d8950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f72d8950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f72d89505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f72d89505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4ee5f54473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4ee5f5447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4ee5f54473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4ee5f54473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ee5f54473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ee5f54473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ee5f54473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4ee5f54473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4ee5f54473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4ee5f5447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4ee5f54473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4ee5f54473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4ee5f5447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4ee5f5447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27 lines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f72d895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f72d895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ee5f54473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4ee5f54473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4ee5f54473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4ee5f54473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ee5f54473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ee5f54473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4ee5f54473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4ee5f5447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4f4d81c065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4f4d81c065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f4d81c065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f4d81c065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4ee5f54473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4ee5f54473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the picture on the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4ee5f54473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4ee5f54473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f52a7aca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f52a7aca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https://arxiv.org/pdf/1605.07678.pdf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4f72d8950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4f72d8950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ee5f54473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ee5f54473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4eec34684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4eec3468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4f72d89505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4f72d8950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4f72d8950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4f72d8950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f72d8950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f72d8950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4f72d8950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4f72d8950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4f72d8950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4f72d8950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4f72d8950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4f72d8950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4ee5f54473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4ee5f54473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4ee5f54473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4ee5f54473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4ee5f54473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4ee5f54473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ee5f54473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ee5f54473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4ee5f54473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4ee5f54473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4f8173185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4f8173185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4ee5f54473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4ee5f54473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4ee5f54473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4ee5f54473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Silicon valley reference</a:t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4f8173185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4f8173185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4f8173185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4f8173185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4ee5f54473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4ee5f54473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4f8173185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4f8173185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4f817318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4f817318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4f8173185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4f8173185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ee5f54473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ee5f54473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ee5f54473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ee5f54473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ee5f54473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ee5f54473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ee5f54473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ee5f54473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56" name="Google Shape;56;p14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Google Shape;87;p2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1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9.png"/><Relationship Id="rId4" Type="http://schemas.openxmlformats.org/officeDocument/2006/relationships/image" Target="../media/image3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tkipf.github.io/graph-convolutional-networks/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github.com/bentrevett/pytorch-sentiment-analysis/blob/master/4%20-%20Convolutional%20Sentiment%20Analysis.ipynb" TargetMode="External"/><Relationship Id="rId4" Type="http://schemas.openxmlformats.org/officeDocument/2006/relationships/hyperlink" Target="https://github.com/bentrevett/pytorch-sentiment-analysis/blob/master/4%20-%20Convolutional%20Sentiment%20Analysis.ipynb" TargetMode="External"/><Relationship Id="rId5" Type="http://schemas.openxmlformats.org/officeDocument/2006/relationships/image" Target="../media/image25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1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0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3.gif"/><Relationship Id="rId4" Type="http://schemas.openxmlformats.org/officeDocument/2006/relationships/image" Target="../media/image32.png"/><Relationship Id="rId5" Type="http://schemas.openxmlformats.org/officeDocument/2006/relationships/hyperlink" Target="https://youtu.be/rTawFwUvnLE?t=835" TargetMode="External"/><Relationship Id="rId6" Type="http://schemas.openxmlformats.org/officeDocument/2006/relationships/hyperlink" Target="https://youtu.be/rTawFwUvnLE?t=1195" TargetMode="Externa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CIS 700-004: Lecture 5M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2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CNNs and Capsule Nets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02/10/19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 convolution exercise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74" name="Google Shape;174;p34"/>
          <p:cNvPicPr preferRelativeResize="0"/>
          <p:nvPr/>
        </p:nvPicPr>
        <p:blipFill rotWithShape="1">
          <a:blip r:embed="rId3">
            <a:alphaModFix/>
          </a:blip>
          <a:srcRect b="0" l="0" r="54369" t="0"/>
          <a:stretch/>
        </p:blipFill>
        <p:spPr>
          <a:xfrm>
            <a:off x="3137400" y="1455450"/>
            <a:ext cx="1743424" cy="16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250" y="1455451"/>
            <a:ext cx="2059325" cy="19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4"/>
          <p:cNvSpPr/>
          <p:nvPr/>
        </p:nvSpPr>
        <p:spPr>
          <a:xfrm>
            <a:off x="1219750" y="1777888"/>
            <a:ext cx="1799100" cy="1749900"/>
          </a:xfrm>
          <a:prstGeom prst="frame">
            <a:avLst>
              <a:gd fmla="val 12500" name="adj1"/>
            </a:avLst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4"/>
          <p:cNvSpPr/>
          <p:nvPr/>
        </p:nvSpPr>
        <p:spPr>
          <a:xfrm>
            <a:off x="5353325" y="1971350"/>
            <a:ext cx="855300" cy="48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9750" y="1677938"/>
            <a:ext cx="13335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Convolution exercise solution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4" name="Google Shape;1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400" y="1912648"/>
            <a:ext cx="1397075" cy="131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2875" y="1181100"/>
            <a:ext cx="1762125" cy="27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35"/>
          <p:cNvCxnSpPr>
            <a:stCxn id="184" idx="3"/>
          </p:cNvCxnSpPr>
          <p:nvPr/>
        </p:nvCxnSpPr>
        <p:spPr>
          <a:xfrm flipH="1" rot="10800000">
            <a:off x="1876475" y="1863748"/>
            <a:ext cx="700800" cy="70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" name="Google Shape;187;p35"/>
          <p:cNvCxnSpPr>
            <a:stCxn id="184" idx="3"/>
          </p:cNvCxnSpPr>
          <p:nvPr/>
        </p:nvCxnSpPr>
        <p:spPr>
          <a:xfrm>
            <a:off x="1876475" y="2571748"/>
            <a:ext cx="695400" cy="75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8" name="Google Shape;18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1400" y="1181088"/>
            <a:ext cx="1435248" cy="278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53048" y="1943100"/>
            <a:ext cx="609600" cy="12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5"/>
          <p:cNvSpPr txBox="1"/>
          <p:nvPr>
            <p:ph idx="1" type="body"/>
          </p:nvPr>
        </p:nvSpPr>
        <p:spPr>
          <a:xfrm>
            <a:off x="285125" y="4096050"/>
            <a:ext cx="17856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Grayscale image</a:t>
            </a:r>
            <a:endParaRPr/>
          </a:p>
        </p:txBody>
      </p:sp>
      <p:sp>
        <p:nvSpPr>
          <p:cNvPr id="191" name="Google Shape;191;p35"/>
          <p:cNvSpPr txBox="1"/>
          <p:nvPr>
            <p:ph idx="1" type="body"/>
          </p:nvPr>
        </p:nvSpPr>
        <p:spPr>
          <a:xfrm>
            <a:off x="3061913" y="4096050"/>
            <a:ext cx="8748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Filters</a:t>
            </a:r>
            <a:endParaRPr/>
          </a:p>
        </p:txBody>
      </p:sp>
      <p:sp>
        <p:nvSpPr>
          <p:cNvPr id="192" name="Google Shape;192;p35"/>
          <p:cNvSpPr txBox="1"/>
          <p:nvPr>
            <p:ph idx="1" type="body"/>
          </p:nvPr>
        </p:nvSpPr>
        <p:spPr>
          <a:xfrm>
            <a:off x="4927924" y="4096050"/>
            <a:ext cx="1762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Output of filters</a:t>
            </a:r>
            <a:endParaRPr/>
          </a:p>
        </p:txBody>
      </p:sp>
      <p:sp>
        <p:nvSpPr>
          <p:cNvPr id="193" name="Google Shape;193;p35"/>
          <p:cNvSpPr txBox="1"/>
          <p:nvPr>
            <p:ph idx="1" type="body"/>
          </p:nvPr>
        </p:nvSpPr>
        <p:spPr>
          <a:xfrm>
            <a:off x="6846300" y="4096050"/>
            <a:ext cx="22047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Output of max-pool</a:t>
            </a:r>
            <a:endParaRPr/>
          </a:p>
        </p:txBody>
      </p:sp>
      <p:cxnSp>
        <p:nvCxnSpPr>
          <p:cNvPr id="194" name="Google Shape;194;p35"/>
          <p:cNvCxnSpPr/>
          <p:nvPr/>
        </p:nvCxnSpPr>
        <p:spPr>
          <a:xfrm flipH="1" rot="10800000">
            <a:off x="4150225" y="1847175"/>
            <a:ext cx="9825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35"/>
          <p:cNvCxnSpPr/>
          <p:nvPr/>
        </p:nvCxnSpPr>
        <p:spPr>
          <a:xfrm flipH="1" rot="10800000">
            <a:off x="4288200" y="3342775"/>
            <a:ext cx="8499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Google Shape;196;p35"/>
          <p:cNvCxnSpPr/>
          <p:nvPr/>
        </p:nvCxnSpPr>
        <p:spPr>
          <a:xfrm>
            <a:off x="6468125" y="1825000"/>
            <a:ext cx="805800" cy="45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35"/>
          <p:cNvCxnSpPr/>
          <p:nvPr/>
        </p:nvCxnSpPr>
        <p:spPr>
          <a:xfrm flipH="1" rot="10800000">
            <a:off x="6490200" y="2901150"/>
            <a:ext cx="805800" cy="50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CNNs are translation-invariant by design.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36"/>
          <p:cNvSpPr/>
          <p:nvPr/>
        </p:nvSpPr>
        <p:spPr>
          <a:xfrm>
            <a:off x="756175" y="1570050"/>
            <a:ext cx="2262600" cy="2003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6"/>
          <p:cNvSpPr/>
          <p:nvPr/>
        </p:nvSpPr>
        <p:spPr>
          <a:xfrm>
            <a:off x="3579675" y="1570050"/>
            <a:ext cx="2262600" cy="2003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6"/>
          <p:cNvSpPr/>
          <p:nvPr/>
        </p:nvSpPr>
        <p:spPr>
          <a:xfrm>
            <a:off x="6403175" y="1570050"/>
            <a:ext cx="2262600" cy="2003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175" y="1570050"/>
            <a:ext cx="905075" cy="90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900" y="2544750"/>
            <a:ext cx="905075" cy="90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0700" y="1907975"/>
            <a:ext cx="905075" cy="9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6"/>
          <p:cNvSpPr/>
          <p:nvPr/>
        </p:nvSpPr>
        <p:spPr>
          <a:xfrm>
            <a:off x="596225" y="1507175"/>
            <a:ext cx="1230600" cy="1118400"/>
          </a:xfrm>
          <a:prstGeom prst="frame">
            <a:avLst>
              <a:gd fmla="val 12500" name="adj1"/>
            </a:avLst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6"/>
          <p:cNvSpPr/>
          <p:nvPr/>
        </p:nvSpPr>
        <p:spPr>
          <a:xfrm>
            <a:off x="3781138" y="2475125"/>
            <a:ext cx="1230600" cy="1118400"/>
          </a:xfrm>
          <a:prstGeom prst="frame">
            <a:avLst>
              <a:gd fmla="val 12500" name="adj1"/>
            </a:avLst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6"/>
          <p:cNvSpPr/>
          <p:nvPr/>
        </p:nvSpPr>
        <p:spPr>
          <a:xfrm>
            <a:off x="7595113" y="1843850"/>
            <a:ext cx="1230600" cy="1118400"/>
          </a:xfrm>
          <a:prstGeom prst="frame">
            <a:avLst>
              <a:gd fmla="val 12500" name="adj1"/>
            </a:avLst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1442938" y="3980150"/>
            <a:ext cx="5907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Although we would like many other kinds of invariance, none are baked into the architecture of CNNs.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>
            <p:ph type="ctrTitle"/>
          </p:nvPr>
        </p:nvSpPr>
        <p:spPr>
          <a:xfrm>
            <a:off x="311700" y="744575"/>
            <a:ext cx="8520600" cy="18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CNNs in PyTorch</a:t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Let's design a CNN.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3" name="Google Shape;223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MNIST images have size 28x28x1 (black-and-white images have 1 feature / pixel)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</a:t>
            </a:r>
            <a:r>
              <a:rPr lang="en"/>
              <a:t>2 conv. layers </a:t>
            </a:r>
            <a:r>
              <a:rPr lang="en"/>
              <a:t>that reduce images to 7x7 and create 32 features.  Specify your filter size, stride, and pooling kernel size.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Finish classifying using a feedforward net.  There are 10 labels.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Now let's build it in PyTorch.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29" name="Google Shape;22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2813" y="1136200"/>
            <a:ext cx="3538374" cy="31641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9"/>
          <p:cNvSpPr txBox="1"/>
          <p:nvPr>
            <p:ph idx="1" type="body"/>
          </p:nvPr>
        </p:nvSpPr>
        <p:spPr>
          <a:xfrm>
            <a:off x="1593300" y="4370575"/>
            <a:ext cx="5957400" cy="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https://pytorch.org/docs/stable/nn.html#convolution-functions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0"/>
          <p:cNvSpPr txBox="1"/>
          <p:nvPr>
            <p:ph type="ctrTitle"/>
          </p:nvPr>
        </p:nvSpPr>
        <p:spPr>
          <a:xfrm>
            <a:off x="311700" y="744575"/>
            <a:ext cx="8520600" cy="18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Some classic CNNs</a:t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1"/>
          <p:cNvSpPr txBox="1"/>
          <p:nvPr>
            <p:ph type="title"/>
          </p:nvPr>
        </p:nvSpPr>
        <p:spPr>
          <a:xfrm>
            <a:off x="311700" y="361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Architectures as inductive biases</a:t>
            </a:r>
            <a:endParaRPr/>
          </a:p>
        </p:txBody>
      </p:sp>
      <p:pic>
        <p:nvPicPr>
          <p:cNvPr id="241" name="Google Shape;241;p41"/>
          <p:cNvPicPr preferRelativeResize="0"/>
          <p:nvPr/>
        </p:nvPicPr>
        <p:blipFill rotWithShape="1">
          <a:blip r:embed="rId3">
            <a:alphaModFix/>
          </a:blip>
          <a:srcRect b="0" l="55519" r="0" t="0"/>
          <a:stretch/>
        </p:blipFill>
        <p:spPr>
          <a:xfrm>
            <a:off x="5058276" y="0"/>
            <a:ext cx="33557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CNNs perform extremely well on CV datasets.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CNNs perform extremely well on MNIST.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2" name="Google Shape;25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6" cy="3312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Course Announcements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1" name="Google Shape;11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HW0 has been graded -- please post on Piazza for regrade requests.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HW1 has been released, due 2/22.  Start early!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CNNs perform reasonably well on CIFAR-10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8" name="Google Shape;258;p44"/>
          <p:cNvPicPr preferRelativeResize="0"/>
          <p:nvPr/>
        </p:nvPicPr>
        <p:blipFill rotWithShape="1">
          <a:blip r:embed="rId3">
            <a:alphaModFix/>
          </a:blip>
          <a:srcRect b="53861" l="0" r="0" t="0"/>
          <a:stretch/>
        </p:blipFill>
        <p:spPr>
          <a:xfrm>
            <a:off x="1711913" y="1608350"/>
            <a:ext cx="5720174" cy="115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44"/>
          <p:cNvSpPr txBox="1"/>
          <p:nvPr>
            <p:ph idx="1" type="body"/>
          </p:nvPr>
        </p:nvSpPr>
        <p:spPr>
          <a:xfrm>
            <a:off x="311700" y="1152475"/>
            <a:ext cx="85206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Feedforward neural nets achieve about 50% accuracy.</a:t>
            </a:r>
            <a:endParaRPr/>
          </a:p>
        </p:txBody>
      </p:sp>
      <p:pic>
        <p:nvPicPr>
          <p:cNvPr id="260" name="Google Shape;26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9438" y="2916251"/>
            <a:ext cx="3905125" cy="192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LeNet (1998) -- Background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66" name="Google Shape;266;p45"/>
          <p:cNvSpPr txBox="1"/>
          <p:nvPr>
            <p:ph idx="1" type="body"/>
          </p:nvPr>
        </p:nvSpPr>
        <p:spPr>
          <a:xfrm>
            <a:off x="311700" y="1152475"/>
            <a:ext cx="44673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by Yann LeCun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Worked as a postdoc at Geoffrey Hinton's lab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Chief AI scientist at Facebook AI Research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Wrote a whitepaper discovering backprop.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Co-founded ICLR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Problem: classify 7x12 bit images of 80 classes of handwritten characters.</a:t>
            </a:r>
            <a:endParaRPr/>
          </a:p>
        </p:txBody>
      </p:sp>
      <p:pic>
        <p:nvPicPr>
          <p:cNvPr id="267" name="Google Shape;26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9349" y="1616475"/>
            <a:ext cx="3692950" cy="248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LeNet (1998) -- Architecture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3" name="Google Shape;273;p46"/>
          <p:cNvSpPr txBox="1"/>
          <p:nvPr>
            <p:ph idx="1" type="body"/>
          </p:nvPr>
        </p:nvSpPr>
        <p:spPr>
          <a:xfrm>
            <a:off x="311700" y="1152475"/>
            <a:ext cx="8520600" cy="16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Convolution filter size: 5x5.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Subsampling (pooling) kernel size: 2x2.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Semi-sparse connections.</a:t>
            </a:r>
            <a:endParaRPr/>
          </a:p>
        </p:txBody>
      </p:sp>
      <p:pic>
        <p:nvPicPr>
          <p:cNvPr id="274" name="Google Shape;27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275" y="2872573"/>
            <a:ext cx="7263440" cy="200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1775" y="1017725"/>
            <a:ext cx="3271941" cy="169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LeNet (1998) -- Results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1" name="Google Shape;281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Successfully trained a 60K parameter neural network without GPU acceleration!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Solved handwriting for banks -- pioneered automated check-reading.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0.8% error on MNIST; near state-of-the-art at the time.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Virtual SVM, kernelized by degree 9 polynomials, also achieves 0.8% error.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LeNet: http://yann.lecun.com/exdb/publis/pdf/lecun-01a.pdf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SVM: http://yann.lecun.com/exdb/publis/index.html#lecun-98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LeNet in PyTorch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7" name="Google Shape;28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9275" y="1017725"/>
            <a:ext cx="268545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AlexNet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(2012) -- Background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93" name="Google Shape;293;p49"/>
          <p:cNvSpPr txBox="1"/>
          <p:nvPr>
            <p:ph idx="1" type="body"/>
          </p:nvPr>
        </p:nvSpPr>
        <p:spPr>
          <a:xfrm>
            <a:off x="311700" y="1152475"/>
            <a:ext cx="79941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by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Alex Krizhevsky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Ilya Sutskever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Chief scientist, OpenAI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Inventor of seq2seq learning.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Geoffrey Hinton, Alex Krizhevsky's PhD adviser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Co-invented Boltzmann machines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Problem: compete on ImageNet, Fei-Fei Li's dataset of 14 million images with more than 20,000 categories (e.g. strawberry, balloon).</a:t>
            </a:r>
            <a:endParaRPr/>
          </a:p>
        </p:txBody>
      </p:sp>
      <p:pic>
        <p:nvPicPr>
          <p:cNvPr id="294" name="Google Shape;29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6213" y="1017725"/>
            <a:ext cx="1343025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AlexNet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(2012) -- Architecture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00" name="Google Shape;300;p50"/>
          <p:cNvSpPr txBox="1"/>
          <p:nvPr>
            <p:ph idx="1" type="body"/>
          </p:nvPr>
        </p:nvSpPr>
        <p:spPr>
          <a:xfrm>
            <a:off x="311700" y="1152475"/>
            <a:ext cx="8520600" cy="16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Input of 224x224x3 images.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8 weighted </a:t>
            </a:r>
            <a:r>
              <a:rPr lang="en"/>
              <a:t>layers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5 convolutional layers.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Filter width 11, then 5, then 3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Stride 4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lot of max-pooling layers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Kernel width 3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Stride 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 fully connected layers.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ReLU activation until last layer (which was softmax)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Trained with dropout and local response normalization</a:t>
            </a:r>
            <a:endParaRPr/>
          </a:p>
        </p:txBody>
      </p:sp>
      <p:pic>
        <p:nvPicPr>
          <p:cNvPr id="301" name="Google Shape;301;p50"/>
          <p:cNvPicPr preferRelativeResize="0"/>
          <p:nvPr/>
        </p:nvPicPr>
        <p:blipFill rotWithShape="1">
          <a:blip r:embed="rId3">
            <a:alphaModFix/>
          </a:blip>
          <a:srcRect b="0" l="1506" r="0" t="1448"/>
          <a:stretch/>
        </p:blipFill>
        <p:spPr>
          <a:xfrm>
            <a:off x="4512650" y="1310275"/>
            <a:ext cx="3936700" cy="19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AlexNet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(2012) -- Results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07" name="Google Shape;307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Smoked the competition with 15.3% top-5 error (runner-up had 26.2%)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of the first neural nets trained on a GPU with CUDA.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(There had been 4 previous contest-winning CNNs)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Trained 60 million parameters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Cited over 30,000 times: https://papers.nips.cc/paper/4824-imagenet-classification-with-deep-convolutional-neural-networks.pdf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AlexNet in PyTorch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13" name="Google Shape;313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/>
              <a:t>import torchvision.models as models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/>
              <a:t>alexnet = models.alexnet()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AlexNet in PyTorch (source code)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19" name="Google Shape;319;p53"/>
          <p:cNvPicPr preferRelativeResize="0"/>
          <p:nvPr/>
        </p:nvPicPr>
        <p:blipFill rotWithShape="1">
          <a:blip r:embed="rId3">
            <a:alphaModFix/>
          </a:blip>
          <a:srcRect b="17081" l="0" r="999" t="0"/>
          <a:stretch/>
        </p:blipFill>
        <p:spPr>
          <a:xfrm>
            <a:off x="2910775" y="1017725"/>
            <a:ext cx="3322451" cy="394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Today's Agenda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7" name="Google Shape;11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Brief look at HW1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convolution exercise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CNNs in PyTorch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 architectures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Applications of CNNs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Questioning translational invariance: the motivation for capsule nets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VGG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(2014) -- Background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25" name="Google Shape;325;p54"/>
          <p:cNvSpPr txBox="1"/>
          <p:nvPr>
            <p:ph idx="1" type="body"/>
          </p:nvPr>
        </p:nvSpPr>
        <p:spPr>
          <a:xfrm>
            <a:off x="311700" y="1152475"/>
            <a:ext cx="79941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by the Visual Geometry Group (Oxford)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Problem: beat AlexNet on ImageNet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VGG (2014) -- Architecture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1" name="Google Shape;331;p55"/>
          <p:cNvSpPr txBox="1"/>
          <p:nvPr>
            <p:ph idx="1" type="body"/>
          </p:nvPr>
        </p:nvSpPr>
        <p:spPr>
          <a:xfrm>
            <a:off x="311700" y="1152475"/>
            <a:ext cx="79941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deepest neural net ever.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138 million parameters</a:t>
            </a:r>
            <a:endParaRPr/>
          </a:p>
        </p:txBody>
      </p:sp>
      <p:pic>
        <p:nvPicPr>
          <p:cNvPr id="332" name="Google Shape;33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467637" y="1890563"/>
            <a:ext cx="5043927" cy="139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VGG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(2014) -- Results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8" name="Google Shape;338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Configuration E (19 weighted layers) achieved 8.0% top-5 error.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https://arxiv.org/pdf/1409.1556.pdf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VGG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in PyTorch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44" name="Google Shape;344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import torchvision.models as models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vgg16 = models.vgg16()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No useful source code to speak of; the neural net is so prohibitively large (hence, a pain to train) that the model features are downloaded.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Inception / GoogleNet (2015)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0" name="Google Shape;35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763" y="1234500"/>
            <a:ext cx="6662124" cy="29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Inception v1: tuning kernel size is hard.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6" name="Google Shape;356;p59"/>
          <p:cNvSpPr txBox="1"/>
          <p:nvPr>
            <p:ph idx="1" type="body"/>
          </p:nvPr>
        </p:nvSpPr>
        <p:spPr>
          <a:xfrm>
            <a:off x="311700" y="1074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computer scientist's solution: toss 'em all together.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7" name="Google Shape;35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0125" y="2039150"/>
            <a:ext cx="3223752" cy="2772924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59"/>
          <p:cNvSpPr txBox="1"/>
          <p:nvPr>
            <p:ph idx="1" type="body"/>
          </p:nvPr>
        </p:nvSpPr>
        <p:spPr>
          <a:xfrm>
            <a:off x="2824977" y="1580175"/>
            <a:ext cx="3556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single "Inception Module"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Inception v3: compute, representational bottlenecks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4" name="Google Shape;36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3250" y="1716100"/>
            <a:ext cx="2224801" cy="191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0125" y="1716099"/>
            <a:ext cx="1983481" cy="1913676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60"/>
          <p:cNvSpPr txBox="1"/>
          <p:nvPr>
            <p:ph idx="1" type="body"/>
          </p:nvPr>
        </p:nvSpPr>
        <p:spPr>
          <a:xfrm>
            <a:off x="1147252" y="1153975"/>
            <a:ext cx="3556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Original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7" name="Google Shape;367;p60"/>
          <p:cNvSpPr txBox="1"/>
          <p:nvPr>
            <p:ph idx="1" type="body"/>
          </p:nvPr>
        </p:nvSpPr>
        <p:spPr>
          <a:xfrm>
            <a:off x="4353465" y="1153975"/>
            <a:ext cx="3556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Later version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8" name="Google Shape;368;p60"/>
          <p:cNvSpPr txBox="1"/>
          <p:nvPr>
            <p:ph idx="1" type="body"/>
          </p:nvPr>
        </p:nvSpPr>
        <p:spPr>
          <a:xfrm>
            <a:off x="311700" y="3725525"/>
            <a:ext cx="7994100" cy="8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Representational bottleneck: worse learning properties when the dimensions of the data are drastically changed all at once (more on that next week).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Inception (2014) -- Results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4" name="Google Shape;374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6.67% top-5 error rate!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Andrej Karpathy achieved 5.1% top-5 error rate.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Performance of convolutional architectures on ImageNet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80" name="Google Shape;38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200" y="1088575"/>
            <a:ext cx="571360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3"/>
          <p:cNvSpPr txBox="1"/>
          <p:nvPr>
            <p:ph type="ctrTitle"/>
          </p:nvPr>
        </p:nvSpPr>
        <p:spPr>
          <a:xfrm>
            <a:off x="311700" y="744575"/>
            <a:ext cx="8520600" cy="18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Applications of CNNs</a:t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ctrTitle"/>
          </p:nvPr>
        </p:nvSpPr>
        <p:spPr>
          <a:xfrm>
            <a:off x="311700" y="744575"/>
            <a:ext cx="8520600" cy="18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A convolution exercise</a:t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Image recognition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91" name="Google Shape;391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263" y="1152475"/>
            <a:ext cx="5729475" cy="3007974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64"/>
          <p:cNvSpPr txBox="1"/>
          <p:nvPr>
            <p:ph idx="1" type="body"/>
          </p:nvPr>
        </p:nvSpPr>
        <p:spPr>
          <a:xfrm>
            <a:off x="1664712" y="4204700"/>
            <a:ext cx="58146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Cornell Lab of Ornithology, Merlin bird identification app (see Van Horn et al. 2015)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Style transfer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98" name="Google Shape;398;p65"/>
          <p:cNvPicPr preferRelativeResize="0"/>
          <p:nvPr/>
        </p:nvPicPr>
        <p:blipFill rotWithShape="1">
          <a:blip r:embed="rId3">
            <a:alphaModFix/>
          </a:blip>
          <a:srcRect b="19106" l="5536" r="8634" t="6950"/>
          <a:stretch/>
        </p:blipFill>
        <p:spPr>
          <a:xfrm>
            <a:off x="4572050" y="618700"/>
            <a:ext cx="3893574" cy="4341123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65"/>
          <p:cNvSpPr txBox="1"/>
          <p:nvPr>
            <p:ph idx="1" type="body"/>
          </p:nvPr>
        </p:nvSpPr>
        <p:spPr>
          <a:xfrm>
            <a:off x="4740427" y="150975"/>
            <a:ext cx="3556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Gatys et al. (2016)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0" name="Google Shape;400;p6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Content is measured by deeper layers.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Style is measured by the correlations between feature vectors at lower layers.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u="sng">
                <a:latin typeface="Times New Roman"/>
                <a:ea typeface="Times New Roman"/>
                <a:cs typeface="Times New Roman"/>
                <a:sym typeface="Times New Roman"/>
              </a:rPr>
              <a:t>Objective 1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: Minimize content difference between new image and content template.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u="sng">
                <a:latin typeface="Times New Roman"/>
                <a:ea typeface="Times New Roman"/>
                <a:cs typeface="Times New Roman"/>
                <a:sym typeface="Times New Roman"/>
              </a:rPr>
              <a:t>Objective 2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: Minimize style difference between new image and style template.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Image segmentation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06" name="Google Shape;40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625" y="1844375"/>
            <a:ext cx="4570926" cy="3045325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66"/>
          <p:cNvSpPr txBox="1"/>
          <p:nvPr>
            <p:ph idx="1" type="body"/>
          </p:nvPr>
        </p:nvSpPr>
        <p:spPr>
          <a:xfrm>
            <a:off x="829690" y="1337600"/>
            <a:ext cx="3556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U-Net (Ronneberger et al. 2015)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08" name="Google Shape;408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9801" y="2132688"/>
            <a:ext cx="3793249" cy="1859099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66"/>
          <p:cNvSpPr txBox="1"/>
          <p:nvPr>
            <p:ph idx="1" type="body"/>
          </p:nvPr>
        </p:nvSpPr>
        <p:spPr>
          <a:xfrm>
            <a:off x="5275490" y="1261400"/>
            <a:ext cx="3556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Segmenting biological cell membranes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Insights of U-Net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5" name="Google Shape;415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“Up-convolution”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Fixes the problem of shrinking images with CNNs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One example of how to make “fully convolutional” nets: pixels to pixels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“Up-convolution” is just upsampling, then convolution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Allows for refinement of the upsample by learned weights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Goes along with decreasing the number of feature channels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Not the same as “de-convolution”.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Connections across the “U” in the architecture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3D convolution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21" name="Google Shape;42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7949" y="1050025"/>
            <a:ext cx="6777371" cy="160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250" y="3201300"/>
            <a:ext cx="6678770" cy="1759699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68"/>
          <p:cNvSpPr txBox="1"/>
          <p:nvPr>
            <p:ph idx="1" type="body"/>
          </p:nvPr>
        </p:nvSpPr>
        <p:spPr>
          <a:xfrm>
            <a:off x="3554388" y="637050"/>
            <a:ext cx="36645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Motion in videos - Tran et al. (2015)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4" name="Google Shape;424;p68"/>
          <p:cNvSpPr txBox="1"/>
          <p:nvPr>
            <p:ph idx="1" type="body"/>
          </p:nvPr>
        </p:nvSpPr>
        <p:spPr>
          <a:xfrm>
            <a:off x="2805151" y="2765800"/>
            <a:ext cx="51630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Objects from images w/ depths - Song &amp; Xiao (2016)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Speech recognition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30" name="Google Shape;430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6815" y="1017725"/>
            <a:ext cx="5591835" cy="292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69"/>
          <p:cNvSpPr txBox="1"/>
          <p:nvPr>
            <p:ph idx="1" type="body"/>
          </p:nvPr>
        </p:nvSpPr>
        <p:spPr>
          <a:xfrm>
            <a:off x="4464327" y="445025"/>
            <a:ext cx="3556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Zhang et al. 2017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2" name="Google Shape;432;p69"/>
          <p:cNvSpPr txBox="1"/>
          <p:nvPr>
            <p:ph idx="1" type="body"/>
          </p:nvPr>
        </p:nvSpPr>
        <p:spPr>
          <a:xfrm>
            <a:off x="311700" y="3988175"/>
            <a:ext cx="8520600" cy="10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CNN competitive with RNNs (e.g. LSTMs)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10 layers, 3x5 conv, 3x1 pooling - deep enough for temporal dependencies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TIMIT task, classifying phonemes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Graph convolution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8" name="Google Shape;438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For a full intro: </a:t>
            </a: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https://tkipf.github.io/graph-convolutional-networks/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Basic idea: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convolution for matrices is a “local” combination of entries in the matrix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Can do the same thing for a graph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Here, “local” is whatever nodes a node is adjacent to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Just the tip of an iceberg…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Used in learning stuff about molecules, citations, social networks, etc.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71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Myth: CNNs are for computer vision, and RNNs are for NLP.</a:t>
            </a:r>
            <a:endParaRPr sz="28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CNNs are SOTA in many NLP tasks</a:t>
            </a:r>
            <a:endParaRPr/>
          </a:p>
        </p:txBody>
      </p:sp>
      <p:sp>
        <p:nvSpPr>
          <p:cNvPr id="449" name="Google Shape;449;p72"/>
          <p:cNvSpPr txBox="1"/>
          <p:nvPr>
            <p:ph idx="1" type="body"/>
          </p:nvPr>
        </p:nvSpPr>
        <p:spPr>
          <a:xfrm>
            <a:off x="311700" y="3907550"/>
            <a:ext cx="85206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</a:t>
            </a:r>
            <a:r>
              <a:rPr lang="en" u="sng">
                <a:solidFill>
                  <a:schemeClr val="hlink"/>
                </a:solidFill>
                <a:hlinkClick r:id="rId4"/>
              </a:rPr>
              <a:t>ttps://github.com/bentrevett/pytorch-sentiment-analysis/blob/master/4%20-%20Convolutional%20Sentiment%20Analysis.ipynb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50" name="Google Shape;450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559275"/>
            <a:ext cx="8839200" cy="191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Capsule Nets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 convolution exercise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8" name="Google Shape;128;p29"/>
          <p:cNvSpPr txBox="1"/>
          <p:nvPr>
            <p:ph idx="1" type="body"/>
          </p:nvPr>
        </p:nvSpPr>
        <p:spPr>
          <a:xfrm>
            <a:off x="311700" y="1152475"/>
            <a:ext cx="426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Suppose we want to find out whether the following image depicts Cartesian axes.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do so by convolving the image with two filters (no padding, stride of 1) and applying a max-pool operation with kernel width of 2.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Compute the output by hand.</a:t>
            </a:r>
            <a:endParaRPr/>
          </a:p>
        </p:txBody>
      </p:sp>
      <p:pic>
        <p:nvPicPr>
          <p:cNvPr id="129" name="Google Shape;12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4100" y="2653275"/>
            <a:ext cx="3211324" cy="134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1225" y="1152473"/>
            <a:ext cx="1397075" cy="131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Capsule networks agenda</a:t>
            </a:r>
            <a:endParaRPr/>
          </a:p>
        </p:txBody>
      </p:sp>
      <p:sp>
        <p:nvSpPr>
          <p:cNvPr id="461" name="Google Shape;461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Why convolutional neural networks and translational invariance suck.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Formulating a better prior.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capsule architecture.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dynamic routing algorithms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Geoffrey Hinton</a:t>
            </a:r>
            <a:endParaRPr/>
          </a:p>
        </p:txBody>
      </p:sp>
      <p:sp>
        <p:nvSpPr>
          <p:cNvPr id="467" name="Google Shape;467;p75"/>
          <p:cNvSpPr txBox="1"/>
          <p:nvPr>
            <p:ph idx="1" type="body"/>
          </p:nvPr>
        </p:nvSpPr>
        <p:spPr>
          <a:xfrm>
            <a:off x="311700" y="1152475"/>
            <a:ext cx="430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English-Canadian cognitive psychologist and computer scientist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Popularized backpropagation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"Godfather of Deep Learning"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Co-invented Boltzmann machines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Contributed to AlexNet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Advised Yann LeCunn, Ilya Sutskever, Radford Neal, Brendan Frey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Creator of capsule nets</a:t>
            </a:r>
            <a:endParaRPr/>
          </a:p>
        </p:txBody>
      </p:sp>
      <p:pic>
        <p:nvPicPr>
          <p:cNvPr id="468" name="Google Shape;46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5450" y="1359475"/>
            <a:ext cx="3636851" cy="242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neural networks can be a mess.</a:t>
            </a:r>
            <a:endParaRPr/>
          </a:p>
        </p:txBody>
      </p:sp>
      <p:sp>
        <p:nvSpPr>
          <p:cNvPr id="474" name="Google Shape;474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Solves the wrong problem: we want equivariance, not invariance.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Bad fit to the psychology of shape perception.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Does not use underlying linear structure of the universe.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Fails to route information intelligently: max pooling sucks.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Translational invariance is the wrong problem</a:t>
            </a:r>
            <a:endParaRPr/>
          </a:p>
        </p:txBody>
      </p:sp>
      <p:sp>
        <p:nvSpPr>
          <p:cNvPr id="480" name="Google Shape;480;p77"/>
          <p:cNvSpPr txBox="1"/>
          <p:nvPr>
            <p:ph idx="1" type="body"/>
          </p:nvPr>
        </p:nvSpPr>
        <p:spPr>
          <a:xfrm>
            <a:off x="311700" y="1152475"/>
            <a:ext cx="4257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Picasso problem: convolutional neural networks detect parts with no sense of a whole.</a:t>
            </a:r>
            <a:endParaRPr/>
          </a:p>
        </p:txBody>
      </p:sp>
      <p:sp>
        <p:nvSpPr>
          <p:cNvPr id="481" name="Google Shape;481;p77"/>
          <p:cNvSpPr txBox="1"/>
          <p:nvPr/>
        </p:nvSpPr>
        <p:spPr>
          <a:xfrm>
            <a:off x="2897425" y="1936600"/>
            <a:ext cx="3178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482" name="Google Shape;482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2000" y="1152475"/>
            <a:ext cx="2961426" cy="369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 3.  Bad fit to human perception and structure of motion</a:t>
            </a:r>
            <a:endParaRPr/>
          </a:p>
        </p:txBody>
      </p:sp>
      <p:pic>
        <p:nvPicPr>
          <p:cNvPr id="488" name="Google Shape;488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92700"/>
            <a:ext cx="4286250" cy="267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700" y="1170125"/>
            <a:ext cx="2591600" cy="2726474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78"/>
          <p:cNvSpPr txBox="1"/>
          <p:nvPr>
            <p:ph idx="1" type="body"/>
          </p:nvPr>
        </p:nvSpPr>
        <p:spPr>
          <a:xfrm>
            <a:off x="311700" y="3896600"/>
            <a:ext cx="8520600" cy="6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https://youtu.be/rTawFwUvnLE?t=835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https://youtu.be/rTawFwUvnLE?t=1195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Pooling sucks</a:t>
            </a:r>
            <a:endParaRPr/>
          </a:p>
        </p:txBody>
      </p:sp>
      <p:sp>
        <p:nvSpPr>
          <p:cNvPr id="496" name="Google Shape;496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Does not account for the offset in its computation.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Ensure that information about localization is </a:t>
            </a:r>
            <a:r>
              <a:rPr b="1" lang="en"/>
              <a:t>erased.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Certainly doesn't intelligently send information to the appropriate neurons.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E.g. if my data has (age, weight, sex) and my model has a neurons abstracting (sex, age, weight), there should ideally be a way to route the information to the right place.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80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pooling operation used in convolutional neural networks is a big mistake and the fact that it works so well is a disaster.”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-- Geoffrey Hinton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1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Given all these problems with CNNs, what might we hope for from a superior architecture?</a:t>
            </a:r>
            <a:endParaRPr sz="320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wishlist for a new architecture</a:t>
            </a:r>
            <a:endParaRPr/>
          </a:p>
        </p:txBody>
      </p:sp>
      <p:sp>
        <p:nvSpPr>
          <p:cNvPr id="512" name="Google Shape;512;p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Awesome priors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Ontology</a:t>
            </a:r>
            <a:r>
              <a:rPr lang="en"/>
              <a:t>: the world is made up of objects that have properties.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Inverse-graphics</a:t>
            </a:r>
            <a:r>
              <a:rPr lang="en"/>
              <a:t>: objects move linearly in space (translation) and rotate.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Information is properly routed to the appropriate neurons.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Routes by "agreement" rather than by "volume."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 interpretable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Clear representation of learned features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Visualization of internal representation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Learns with very few examples (fewer than 5 per class?)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Outperforms CNNs in accuracy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Runs blazingly fast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wishlist for a new architecture</a:t>
            </a:r>
            <a:endParaRPr/>
          </a:p>
        </p:txBody>
      </p:sp>
      <p:sp>
        <p:nvSpPr>
          <p:cNvPr id="518" name="Google Shape;518;p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Awesome priors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world is made up of objects that have properties.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objects move linearly in space (translation) and rotate.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Information is properly routed to the appropriate neurons.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Routes by "agreement" rather than by "volume."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 interpretable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Clear representation of learned features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Visualization of internal representation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Learns with very few examples (fewer than 5 per class?)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Outperforms CNNs in accuracy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Runs blazingly fast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519" name="Google Shape;519;p83"/>
          <p:cNvCxnSpPr/>
          <p:nvPr/>
        </p:nvCxnSpPr>
        <p:spPr>
          <a:xfrm flipH="1">
            <a:off x="862950" y="4201150"/>
            <a:ext cx="1855500" cy="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 convolution exercise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36" name="Google Shape;136;p30"/>
          <p:cNvPicPr preferRelativeResize="0"/>
          <p:nvPr/>
        </p:nvPicPr>
        <p:blipFill rotWithShape="1">
          <a:blip r:embed="rId3">
            <a:alphaModFix/>
          </a:blip>
          <a:srcRect b="0" l="0" r="54369" t="0"/>
          <a:stretch/>
        </p:blipFill>
        <p:spPr>
          <a:xfrm>
            <a:off x="3137400" y="1455450"/>
            <a:ext cx="1743424" cy="16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250" y="1455451"/>
            <a:ext cx="2059325" cy="19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 convolution exercise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43" name="Google Shape;143;p31"/>
          <p:cNvPicPr preferRelativeResize="0"/>
          <p:nvPr/>
        </p:nvPicPr>
        <p:blipFill rotWithShape="1">
          <a:blip r:embed="rId3">
            <a:alphaModFix/>
          </a:blip>
          <a:srcRect b="0" l="0" r="54369" t="0"/>
          <a:stretch/>
        </p:blipFill>
        <p:spPr>
          <a:xfrm>
            <a:off x="3137400" y="1455450"/>
            <a:ext cx="1743424" cy="16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250" y="1455451"/>
            <a:ext cx="2059325" cy="19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1"/>
          <p:cNvSpPr/>
          <p:nvPr/>
        </p:nvSpPr>
        <p:spPr>
          <a:xfrm>
            <a:off x="750650" y="1336400"/>
            <a:ext cx="1799100" cy="1749900"/>
          </a:xfrm>
          <a:prstGeom prst="frame">
            <a:avLst>
              <a:gd fmla="val 12500" name="adj1"/>
            </a:avLst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31"/>
          <p:cNvSpPr/>
          <p:nvPr/>
        </p:nvSpPr>
        <p:spPr>
          <a:xfrm>
            <a:off x="5353325" y="1971350"/>
            <a:ext cx="855300" cy="48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0450" y="1663663"/>
            <a:ext cx="847725" cy="109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64150" y="3354625"/>
            <a:ext cx="3033656" cy="1603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 convolution exercise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54" name="Google Shape;154;p32"/>
          <p:cNvPicPr preferRelativeResize="0"/>
          <p:nvPr/>
        </p:nvPicPr>
        <p:blipFill rotWithShape="1">
          <a:blip r:embed="rId3">
            <a:alphaModFix/>
          </a:blip>
          <a:srcRect b="0" l="0" r="54369" t="0"/>
          <a:stretch/>
        </p:blipFill>
        <p:spPr>
          <a:xfrm>
            <a:off x="3137400" y="1455450"/>
            <a:ext cx="1743424" cy="16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250" y="1455451"/>
            <a:ext cx="2059325" cy="19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2"/>
          <p:cNvSpPr/>
          <p:nvPr/>
        </p:nvSpPr>
        <p:spPr>
          <a:xfrm>
            <a:off x="1214225" y="1336413"/>
            <a:ext cx="1799100" cy="1749900"/>
          </a:xfrm>
          <a:prstGeom prst="frame">
            <a:avLst>
              <a:gd fmla="val 12500" name="adj1"/>
            </a:avLst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2"/>
          <p:cNvSpPr/>
          <p:nvPr/>
        </p:nvSpPr>
        <p:spPr>
          <a:xfrm>
            <a:off x="5353325" y="1971350"/>
            <a:ext cx="855300" cy="48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6675" y="1673189"/>
            <a:ext cx="1114425" cy="107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 convolution exercise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64" name="Google Shape;164;p33"/>
          <p:cNvPicPr preferRelativeResize="0"/>
          <p:nvPr/>
        </p:nvPicPr>
        <p:blipFill rotWithShape="1">
          <a:blip r:embed="rId3">
            <a:alphaModFix/>
          </a:blip>
          <a:srcRect b="0" l="0" r="54369" t="0"/>
          <a:stretch/>
        </p:blipFill>
        <p:spPr>
          <a:xfrm>
            <a:off x="3137400" y="1455450"/>
            <a:ext cx="1743424" cy="16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250" y="1455451"/>
            <a:ext cx="2059325" cy="19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3"/>
          <p:cNvSpPr/>
          <p:nvPr/>
        </p:nvSpPr>
        <p:spPr>
          <a:xfrm>
            <a:off x="783775" y="1783413"/>
            <a:ext cx="1799100" cy="1749900"/>
          </a:xfrm>
          <a:prstGeom prst="frame">
            <a:avLst>
              <a:gd fmla="val 12500" name="adj1"/>
            </a:avLst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3"/>
          <p:cNvSpPr/>
          <p:nvPr/>
        </p:nvSpPr>
        <p:spPr>
          <a:xfrm>
            <a:off x="5353325" y="1971350"/>
            <a:ext cx="855300" cy="48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81125" y="1668413"/>
            <a:ext cx="1333500" cy="108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